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100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95EB-72BB-487A-8AB6-91BECBE7BA06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2A474-3DAC-4D34-8E22-4A14342AE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731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95EB-72BB-487A-8AB6-91BECBE7BA06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2A474-3DAC-4D34-8E22-4A14342AE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839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95EB-72BB-487A-8AB6-91BECBE7BA06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2A474-3DAC-4D34-8E22-4A14342AE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25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95EB-72BB-487A-8AB6-91BECBE7BA06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2A474-3DAC-4D34-8E22-4A14342AE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711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95EB-72BB-487A-8AB6-91BECBE7BA06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2A474-3DAC-4D34-8E22-4A14342AE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811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95EB-72BB-487A-8AB6-91BECBE7BA06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2A474-3DAC-4D34-8E22-4A14342AE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952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95EB-72BB-487A-8AB6-91BECBE7BA06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2A474-3DAC-4D34-8E22-4A14342AE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988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95EB-72BB-487A-8AB6-91BECBE7BA06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2A474-3DAC-4D34-8E22-4A14342AE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433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95EB-72BB-487A-8AB6-91BECBE7BA06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2A474-3DAC-4D34-8E22-4A14342AE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561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95EB-72BB-487A-8AB6-91BECBE7BA06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2A474-3DAC-4D34-8E22-4A14342AE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488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95EB-72BB-487A-8AB6-91BECBE7BA06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2A474-3DAC-4D34-8E22-4A14342AE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459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A95EB-72BB-487A-8AB6-91BECBE7BA06}" type="datetimeFigureOut">
              <a:rPr lang="en-GB" smtClean="0"/>
              <a:t>17/03/2021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2A474-3DAC-4D34-8E22-4A14342AE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60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9" y="395786"/>
            <a:ext cx="4505325" cy="5705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546" y="504967"/>
            <a:ext cx="77722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Mistral" panose="03090702030407020403" pitchFamily="66" charset="0"/>
              </a:rPr>
              <a:t>I Cannot Find the Hanged Man</a:t>
            </a:r>
          </a:p>
          <a:p>
            <a:r>
              <a:rPr lang="en-GB" sz="4800" dirty="0">
                <a:latin typeface="Mistral" panose="03090702030407020403" pitchFamily="66" charset="0"/>
              </a:rPr>
              <a:t>Tarot Cards in Fantastic Fiction </a:t>
            </a:r>
          </a:p>
          <a:p>
            <a:endParaRPr lang="en-GB" sz="4800" dirty="0">
              <a:latin typeface="Mistral" panose="03090702030407020403" pitchFamily="66" charset="0"/>
            </a:endParaRPr>
          </a:p>
          <a:p>
            <a:r>
              <a:rPr lang="en-GB" sz="4800" dirty="0">
                <a:latin typeface="Mistral" panose="03090702030407020403" pitchFamily="66" charset="0"/>
              </a:rPr>
              <a:t>Dr Juliette Wood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502" y="4589521"/>
            <a:ext cx="46174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The Folklore Society    </a:t>
            </a:r>
          </a:p>
          <a:p>
            <a:r>
              <a:rPr lang="en-GB" sz="2800" dirty="0"/>
              <a:t>Katharine Briggs </a:t>
            </a:r>
            <a:r>
              <a:rPr lang="en-GB" sz="2800"/>
              <a:t>Lecture 2020 </a:t>
            </a:r>
            <a:endParaRPr lang="en-GB" sz="2800" dirty="0"/>
          </a:p>
          <a:p>
            <a:endParaRPr lang="en-GB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946710" y="6414448"/>
            <a:ext cx="49409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commons.wikimedia.org/wiki/</a:t>
            </a:r>
            <a:r>
              <a:rPr lang="en-GB" sz="1400" dirty="0" err="1"/>
              <a:t>File:Tarocchi-players-borromeo.jpg</a:t>
            </a:r>
            <a:endParaRPr lang="en-GB" sz="1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2866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471" y="958645"/>
            <a:ext cx="104679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Miniature Rider Deck </a:t>
            </a:r>
          </a:p>
          <a:p>
            <a:r>
              <a:rPr lang="en-GB" sz="3200" dirty="0"/>
              <a:t>printed in Hong Kong </a:t>
            </a:r>
          </a:p>
          <a:p>
            <a:r>
              <a:rPr lang="en-GB" sz="3200" dirty="0"/>
              <a:t>(no date)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5471" y="6032090"/>
            <a:ext cx="8626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Author's collection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031" y="301755"/>
            <a:ext cx="6264000" cy="62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409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7"/>
          <a:stretch/>
        </p:blipFill>
        <p:spPr>
          <a:xfrm>
            <a:off x="546232" y="294968"/>
            <a:ext cx="7624374" cy="622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83561" y="973395"/>
            <a:ext cx="3699005" cy="1244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Facsimile of the</a:t>
            </a:r>
          </a:p>
          <a:p>
            <a:r>
              <a:rPr lang="en-GB" sz="2400" dirty="0" err="1"/>
              <a:t>Tarrochini</a:t>
            </a:r>
            <a:r>
              <a:rPr lang="en-GB" sz="2400" dirty="0"/>
              <a:t> Bolognese </a:t>
            </a:r>
          </a:p>
          <a:p>
            <a:r>
              <a:rPr lang="en-GB" sz="2400" dirty="0"/>
              <a:t>1664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24219" y="6164826"/>
            <a:ext cx="199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Author’s collection </a:t>
            </a:r>
          </a:p>
        </p:txBody>
      </p:sp>
    </p:spTree>
    <p:extLst>
      <p:ext uri="{BB962C8B-B14F-4D97-AF65-F5344CB8AC3E}">
        <p14:creationId xmlns:p14="http://schemas.microsoft.com/office/powerpoint/2010/main" val="3295942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">
            <a:off x="555795" y="698580"/>
            <a:ext cx="4570875" cy="6120000"/>
          </a:xfrm>
          <a:prstGeom prst="rect">
            <a:avLst/>
          </a:prstGeom>
          <a:effectLst>
            <a:outerShdw blurRad="533400" dist="50800" dir="5400000" algn="ctr" rotWithShape="0">
              <a:srgbClr val="000000">
                <a:alpha val="60000"/>
              </a:srgbClr>
            </a:outerShdw>
            <a:softEdge rad="685800"/>
          </a:effectLst>
        </p:spPr>
      </p:pic>
      <p:sp>
        <p:nvSpPr>
          <p:cNvPr id="3" name="TextBox 2"/>
          <p:cNvSpPr txBox="1"/>
          <p:nvPr/>
        </p:nvSpPr>
        <p:spPr>
          <a:xfrm>
            <a:off x="4645743" y="575187"/>
            <a:ext cx="777782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French Script MT" panose="03020402040607040605" pitchFamily="66" charset="0"/>
              </a:rPr>
              <a:t>“I have come full circle </a:t>
            </a:r>
          </a:p>
          <a:p>
            <a:r>
              <a:rPr lang="en-GB" sz="6000" dirty="0">
                <a:latin typeface="French Script MT" panose="03020402040607040605" pitchFamily="66" charset="0"/>
              </a:rPr>
              <a:t>and I understand,</a:t>
            </a:r>
          </a:p>
          <a:p>
            <a:r>
              <a:rPr lang="en-GB" sz="6000" dirty="0">
                <a:latin typeface="French Script MT" panose="03020402040607040605" pitchFamily="66" charset="0"/>
              </a:rPr>
              <a:t> the world must be read </a:t>
            </a:r>
          </a:p>
          <a:p>
            <a:r>
              <a:rPr lang="en-GB" sz="6000" dirty="0">
                <a:latin typeface="French Script MT" panose="03020402040607040605" pitchFamily="66" charset="0"/>
              </a:rPr>
              <a:t>               backward”</a:t>
            </a:r>
          </a:p>
          <a:p>
            <a:endParaRPr lang="en-GB" sz="6000" dirty="0">
              <a:latin typeface="French Script MT" panose="03020402040607040605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37278" y="5691116"/>
            <a:ext cx="4707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The Castle of Crossed Destinies</a:t>
            </a:r>
          </a:p>
        </p:txBody>
      </p:sp>
    </p:spTree>
    <p:extLst>
      <p:ext uri="{BB962C8B-B14F-4D97-AF65-F5344CB8AC3E}">
        <p14:creationId xmlns:p14="http://schemas.microsoft.com/office/powerpoint/2010/main" val="296030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79</Words>
  <Application>Microsoft Office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French Script MT</vt:lpstr>
      <vt:lpstr>Mistral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Juliette</dc:creator>
  <cp:lastModifiedBy>Caroline Oates</cp:lastModifiedBy>
  <cp:revision>3</cp:revision>
  <dcterms:created xsi:type="dcterms:W3CDTF">2021-03-08T10:26:52Z</dcterms:created>
  <dcterms:modified xsi:type="dcterms:W3CDTF">2021-03-17T15:31:59Z</dcterms:modified>
</cp:coreProperties>
</file>